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0" r:id="rId3"/>
    <p:sldId id="271" r:id="rId4"/>
    <p:sldId id="269" r:id="rId5"/>
    <p:sldId id="267" r:id="rId6"/>
    <p:sldId id="268" r:id="rId7"/>
    <p:sldId id="264" r:id="rId8"/>
    <p:sldId id="265" r:id="rId9"/>
    <p:sldId id="258" r:id="rId10"/>
    <p:sldId id="272" r:id="rId11"/>
    <p:sldId id="273" r:id="rId12"/>
    <p:sldId id="259" r:id="rId13"/>
    <p:sldId id="262" r:id="rId14"/>
    <p:sldId id="275" r:id="rId15"/>
    <p:sldId id="261" r:id="rId16"/>
    <p:sldId id="263" r:id="rId17"/>
    <p:sldId id="266" r:id="rId18"/>
    <p:sldId id="282" r:id="rId19"/>
    <p:sldId id="279" r:id="rId20"/>
    <p:sldId id="280" r:id="rId21"/>
    <p:sldId id="281" r:id="rId22"/>
    <p:sldId id="276" r:id="rId23"/>
    <p:sldId id="277" r:id="rId24"/>
    <p:sldId id="278" r:id="rId25"/>
    <p:sldId id="283" r:id="rId26"/>
    <p:sldId id="284" r:id="rId27"/>
    <p:sldId id="285" r:id="rId28"/>
    <p:sldId id="286" r:id="rId29"/>
    <p:sldId id="287" r:id="rId30"/>
    <p:sldId id="288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92" autoAdjust="0"/>
  </p:normalViewPr>
  <p:slideViewPr>
    <p:cSldViewPr>
      <p:cViewPr varScale="1">
        <p:scale>
          <a:sx n="105" d="100"/>
          <a:sy n="105" d="100"/>
        </p:scale>
        <p:origin x="-144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6249F823-C097-42E3-8D9C-98580C461F4F}" type="datetimeFigureOut">
              <a:rPr lang="ru-RU" smtClean="0"/>
              <a:t>09.07.2021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5064A82F-708D-4530-A521-E66D29375D1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microsoft.com/office/2007/relationships/hdphoto" Target="../media/hdphoto17.wdp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0.wdp"/><Relationship Id="rId5" Type="http://schemas.openxmlformats.org/officeDocument/2006/relationships/image" Target="../media/image39.jpeg"/><Relationship Id="rId4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22.wdp"/><Relationship Id="rId7" Type="http://schemas.microsoft.com/office/2007/relationships/hdphoto" Target="../media/hdphoto24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microsoft.com/office/2007/relationships/hdphoto" Target="../media/hdphoto23.wdp"/><Relationship Id="rId4" Type="http://schemas.openxmlformats.org/officeDocument/2006/relationships/image" Target="../media/image42.jpeg"/><Relationship Id="rId9" Type="http://schemas.microsoft.com/office/2007/relationships/hdphoto" Target="../media/hdphoto2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microsoft.com/office/2007/relationships/hdphoto" Target="../media/hdphoto2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microsoft.com/office/2007/relationships/hdphoto" Target="../media/hdphoto26.wdp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microsoft.com/office/2007/relationships/hdphoto" Target="../media/hdphoto29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microsoft.com/office/2007/relationships/hdphoto" Target="../media/hdphoto28.wdp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1.wdp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microsoft.com/office/2007/relationships/hdphoto" Target="../media/hdphoto33.wdp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6.wdp"/><Relationship Id="rId4" Type="http://schemas.openxmlformats.org/officeDocument/2006/relationships/image" Target="../media/image62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microsoft.com/office/2007/relationships/hdphoto" Target="../media/hdphoto37.wdp"/><Relationship Id="rId7" Type="http://schemas.microsoft.com/office/2007/relationships/hdphoto" Target="../media/hdphoto39.wdp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microsoft.com/office/2007/relationships/hdphoto" Target="../media/hdphoto41.wdp"/><Relationship Id="rId5" Type="http://schemas.microsoft.com/office/2007/relationships/hdphoto" Target="../media/hdphoto38.wdp"/><Relationship Id="rId10" Type="http://schemas.openxmlformats.org/officeDocument/2006/relationships/image" Target="../media/image67.jpeg"/><Relationship Id="rId4" Type="http://schemas.openxmlformats.org/officeDocument/2006/relationships/image" Target="../media/image64.jpeg"/><Relationship Id="rId9" Type="http://schemas.microsoft.com/office/2007/relationships/hdphoto" Target="../media/hdphoto40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3.wdp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4.wdp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5.wdp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microsoft.com/office/2007/relationships/hdphoto" Target="../media/hdphoto46.wdp"/><Relationship Id="rId7" Type="http://schemas.microsoft.com/office/2007/relationships/hdphoto" Target="../media/hdphoto48.wdp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11" Type="http://schemas.microsoft.com/office/2007/relationships/hdphoto" Target="../media/hdphoto50.wdp"/><Relationship Id="rId5" Type="http://schemas.microsoft.com/office/2007/relationships/hdphoto" Target="../media/hdphoto47.wdp"/><Relationship Id="rId10" Type="http://schemas.openxmlformats.org/officeDocument/2006/relationships/image" Target="../media/image76.jpeg"/><Relationship Id="rId4" Type="http://schemas.openxmlformats.org/officeDocument/2006/relationships/image" Target="../media/image73.jpeg"/><Relationship Id="rId9" Type="http://schemas.microsoft.com/office/2007/relationships/hdphoto" Target="../media/hdphoto4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13" Type="http://schemas.microsoft.com/office/2007/relationships/hdphoto" Target="../media/hdphoto56.wdp"/><Relationship Id="rId18" Type="http://schemas.openxmlformats.org/officeDocument/2006/relationships/image" Target="../media/image74.jpeg"/><Relationship Id="rId3" Type="http://schemas.microsoft.com/office/2007/relationships/hdphoto" Target="../media/hdphoto51.wdp"/><Relationship Id="rId21" Type="http://schemas.microsoft.com/office/2007/relationships/hdphoto" Target="../media/hdphoto59.wdp"/><Relationship Id="rId7" Type="http://schemas.microsoft.com/office/2007/relationships/hdphoto" Target="../media/hdphoto53.wdp"/><Relationship Id="rId12" Type="http://schemas.openxmlformats.org/officeDocument/2006/relationships/image" Target="../media/image82.jpeg"/><Relationship Id="rId17" Type="http://schemas.microsoft.com/office/2007/relationships/hdphoto" Target="../media/hdphoto58.wdp"/><Relationship Id="rId2" Type="http://schemas.openxmlformats.org/officeDocument/2006/relationships/image" Target="../media/image77.jpeg"/><Relationship Id="rId16" Type="http://schemas.openxmlformats.org/officeDocument/2006/relationships/image" Target="../media/image84.jpeg"/><Relationship Id="rId20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11" Type="http://schemas.microsoft.com/office/2007/relationships/hdphoto" Target="../media/hdphoto55.wdp"/><Relationship Id="rId5" Type="http://schemas.microsoft.com/office/2007/relationships/hdphoto" Target="../media/hdphoto52.wdp"/><Relationship Id="rId15" Type="http://schemas.microsoft.com/office/2007/relationships/hdphoto" Target="../media/hdphoto57.wdp"/><Relationship Id="rId10" Type="http://schemas.openxmlformats.org/officeDocument/2006/relationships/image" Target="../media/image81.jpeg"/><Relationship Id="rId19" Type="http://schemas.microsoft.com/office/2007/relationships/hdphoto" Target="../media/hdphoto48.wdp"/><Relationship Id="rId4" Type="http://schemas.openxmlformats.org/officeDocument/2006/relationships/image" Target="../media/image78.jpeg"/><Relationship Id="rId9" Type="http://schemas.microsoft.com/office/2007/relationships/hdphoto" Target="../media/hdphoto54.wdp"/><Relationship Id="rId1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jpe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6.wdp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microsoft.com/office/2007/relationships/hdphoto" Target="../media/hdphoto11.wdp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microsoft.com/office/2007/relationships/hdphoto" Target="../media/hdphoto14.wdp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Навстречу 665-летию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548680"/>
            <a:ext cx="388843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accent2">
                    <a:lumMod val="75000"/>
                  </a:schemeClr>
                </a:solidFill>
              </a:rPr>
              <a:t>ДЕНЬ ГОРОДА КАШИРА</a:t>
            </a:r>
          </a:p>
          <a:p>
            <a:endParaRPr lang="ru-RU" dirty="0"/>
          </a:p>
          <a:p>
            <a:r>
              <a:rPr lang="ru-RU" sz="6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1999-2001</a:t>
            </a:r>
            <a:r>
              <a:rPr lang="ru-RU" sz="6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годы</a:t>
            </a:r>
            <a:endParaRPr lang="ru-RU" sz="66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64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2899499" cy="4437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645" y="1052736"/>
            <a:ext cx="3067943" cy="4678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640" y="1988840"/>
            <a:ext cx="2979411" cy="45594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67544" y="5717245"/>
            <a:ext cx="5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Распоряжение Главы Каширского района</a:t>
            </a:r>
          </a:p>
          <a:p>
            <a:r>
              <a:rPr lang="ru-RU" sz="1600" dirty="0" smtClean="0"/>
              <a:t>Московской области о проведении</a:t>
            </a:r>
          </a:p>
          <a:p>
            <a:r>
              <a:rPr lang="ru-RU" sz="1600" dirty="0" smtClean="0"/>
              <a:t>Дня города в 2000 году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029907" y="6144780"/>
            <a:ext cx="2726875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д.780 л.168-170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40075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009617" cy="4581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362" y="1142452"/>
            <a:ext cx="2964806" cy="452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04864"/>
            <a:ext cx="2904782" cy="44137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95536" y="5671431"/>
            <a:ext cx="5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Приложение к распоряжению</a:t>
            </a:r>
          </a:p>
          <a:p>
            <a:r>
              <a:rPr lang="ru-RU" sz="1600" dirty="0" smtClean="0"/>
              <a:t>лавы Каширского района Московской области о проведении Дня города в 2000 году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86509" y="6279427"/>
            <a:ext cx="2726875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д.780 л.172-174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5892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03" t="4489" r="2034"/>
          <a:stretch/>
        </p:blipFill>
        <p:spPr>
          <a:xfrm>
            <a:off x="251520" y="116632"/>
            <a:ext cx="3811509" cy="6550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12" b="55184"/>
          <a:stretch/>
        </p:blipFill>
        <p:spPr>
          <a:xfrm>
            <a:off x="4283968" y="116632"/>
            <a:ext cx="4320480" cy="2612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43611"/>
            <a:ext cx="4190934" cy="4258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876256" y="220050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л.203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57274" y="6590596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л.219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04248" y="6652113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л.223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34240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8346"/>
            <a:ext cx="4176464" cy="58288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t="24368" r="64082" b="4589"/>
          <a:stretch/>
        </p:blipFill>
        <p:spPr>
          <a:xfrm>
            <a:off x="5004048" y="1059793"/>
            <a:ext cx="2981410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80" t="11869" r="15306" b="77035"/>
          <a:stretch/>
        </p:blipFill>
        <p:spPr>
          <a:xfrm>
            <a:off x="214467" y="154198"/>
            <a:ext cx="6466114" cy="7371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771800" y="6504154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л.224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24836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732"/>
            <a:ext cx="2307336" cy="6574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8" t="24743" r="33095" b="-2294"/>
          <a:stretch/>
        </p:blipFill>
        <p:spPr>
          <a:xfrm>
            <a:off x="2771800" y="764704"/>
            <a:ext cx="2817845" cy="5152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9" t="24697" r="1667"/>
          <a:stretch/>
        </p:blipFill>
        <p:spPr>
          <a:xfrm>
            <a:off x="6012160" y="764704"/>
            <a:ext cx="2839616" cy="5002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627784" y="650792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л.224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7610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40960" cy="66387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660232" y="6615654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л.228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58458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563017"/>
            <a:ext cx="8527151" cy="31904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073" t="53630"/>
          <a:stretch/>
        </p:blipFill>
        <p:spPr>
          <a:xfrm>
            <a:off x="539552" y="188640"/>
            <a:ext cx="5328592" cy="3273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336582"/>
            <a:ext cx="2169846" cy="29774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107504" y="309429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л.203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76523" y="6632815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л.223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63056" y="104896"/>
            <a:ext cx="2232248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л.235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6513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60648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sz="4900" dirty="0" smtClean="0"/>
              <a:t>2001 год</a:t>
            </a:r>
            <a:r>
              <a:rPr lang="ru-RU" dirty="0" smtClean="0"/>
              <a:t>: КАШИРЕ </a:t>
            </a:r>
            <a:r>
              <a:rPr lang="ru-RU" sz="4800" dirty="0" smtClean="0"/>
              <a:t>645 лет!</a:t>
            </a:r>
            <a:endParaRPr lang="ru-RU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5148064" y="-10536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ЮБИЛЕЙ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0693" r="52473" b="3029"/>
          <a:stretch/>
        </p:blipFill>
        <p:spPr>
          <a:xfrm>
            <a:off x="315494" y="1394428"/>
            <a:ext cx="3816424" cy="5274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572000" y="1700808"/>
            <a:ext cx="37444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Последним отсветом праздничного салюта завершатся торжества, посвященные </a:t>
            </a:r>
            <a:r>
              <a:rPr lang="ru-RU" sz="2400" dirty="0" smtClean="0"/>
              <a:t>645-летию</a:t>
            </a:r>
            <a:r>
              <a:rPr lang="ru-RU" dirty="0" smtClean="0"/>
              <a:t> </a:t>
            </a:r>
            <a:r>
              <a:rPr lang="ru-RU" sz="2400" dirty="0" smtClean="0"/>
              <a:t>Каширы</a:t>
            </a:r>
            <a:r>
              <a:rPr lang="ru-RU" dirty="0" smtClean="0"/>
              <a:t>…</a:t>
            </a:r>
          </a:p>
          <a:p>
            <a:endParaRPr lang="ru-RU" dirty="0" smtClean="0"/>
          </a:p>
          <a:p>
            <a:r>
              <a:rPr lang="ru-RU" dirty="0" smtClean="0"/>
              <a:t>Но воспоминания об этом дне, встречи, концерты да и просто хорошее настроение будут долго помниться.</a:t>
            </a:r>
          </a:p>
          <a:p>
            <a:endParaRPr lang="ru-RU" dirty="0" smtClean="0"/>
          </a:p>
          <a:p>
            <a:r>
              <a:rPr lang="ru-RU" dirty="0" smtClean="0"/>
              <a:t>А все потому, что </a:t>
            </a:r>
            <a:r>
              <a:rPr lang="ru-RU" sz="2400" dirty="0" smtClean="0"/>
              <a:t>День города </a:t>
            </a:r>
            <a:r>
              <a:rPr lang="ru-RU" dirty="0" smtClean="0"/>
              <a:t>– это праздник каждого, кто живет на земле каширской…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616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711" y="1"/>
            <a:ext cx="3456960" cy="282974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61"/>
          <a:stretch/>
        </p:blipFill>
        <p:spPr>
          <a:xfrm>
            <a:off x="4925084" y="2829749"/>
            <a:ext cx="4021587" cy="38639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8" b="43630"/>
          <a:stretch/>
        </p:blipFill>
        <p:spPr>
          <a:xfrm>
            <a:off x="85703" y="59416"/>
            <a:ext cx="5406993" cy="448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1" y="5062872"/>
            <a:ext cx="4903883" cy="117444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76256" y="271824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л.202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151" y="4650247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л.216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1844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2952327" cy="46871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"/>
          <a:stretch/>
        </p:blipFill>
        <p:spPr>
          <a:xfrm>
            <a:off x="3131839" y="978884"/>
            <a:ext cx="2880320" cy="449264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59" y="1916832"/>
            <a:ext cx="2861901" cy="456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5671431"/>
            <a:ext cx="5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Постановление Главы </a:t>
            </a:r>
            <a:r>
              <a:rPr lang="ru-RU" sz="1600" dirty="0" smtClean="0"/>
              <a:t>Каширского района Московской области о проведении Дня города в </a:t>
            </a:r>
            <a:r>
              <a:rPr lang="ru-RU" sz="1600" dirty="0" smtClean="0"/>
              <a:t>2001 году и приложение к нему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44208" y="6365781"/>
            <a:ext cx="2597623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</a:t>
            </a:r>
            <a:r>
              <a:rPr lang="ru-RU" sz="1600" b="1" dirty="0" smtClean="0"/>
              <a:t>оп.1 </a:t>
            </a:r>
            <a:r>
              <a:rPr lang="ru-RU" sz="1600" b="1" dirty="0" smtClean="0"/>
              <a:t>д.858 л.22-29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5132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Близится юбилей нашего города - </a:t>
            </a:r>
            <a:r>
              <a:rPr lang="ru-RU" sz="4900" dirty="0" smtClean="0"/>
              <a:t>665 лет </a:t>
            </a:r>
            <a:r>
              <a:rPr lang="ru-RU" dirty="0" smtClean="0"/>
              <a:t>КАШИРЕ!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Шесть веков стоит на земле наша Кашира. Из них почти триста лет на правом берегу Оки.</a:t>
            </a:r>
          </a:p>
          <a:p>
            <a:r>
              <a:rPr lang="ru-RU" dirty="0" smtClean="0"/>
              <a:t>Это город, где современность тесно переплелась с историей. Маленькие домики и десятиэтажки, планировка </a:t>
            </a:r>
            <a:r>
              <a:rPr lang="en-US" dirty="0" smtClean="0"/>
              <a:t>XVII </a:t>
            </a:r>
            <a:r>
              <a:rPr lang="ru-RU" dirty="0" smtClean="0"/>
              <a:t>века и современные улицы.</a:t>
            </a:r>
          </a:p>
          <a:p>
            <a:r>
              <a:rPr lang="ru-RU" dirty="0" smtClean="0"/>
              <a:t>Тем и интересна Кашира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4724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30" y="116632"/>
            <a:ext cx="5278443" cy="33843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17" y="3252674"/>
            <a:ext cx="5436096" cy="34673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005063"/>
            <a:ext cx="3329760" cy="22302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367" y="704976"/>
            <a:ext cx="3200983" cy="22076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918" y="6365780"/>
            <a:ext cx="2597623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</a:t>
            </a:r>
            <a:r>
              <a:rPr lang="ru-RU" sz="1600" b="1" dirty="0" smtClean="0"/>
              <a:t>оп.1 </a:t>
            </a:r>
            <a:r>
              <a:rPr lang="ru-RU" sz="1600" b="1" dirty="0" smtClean="0"/>
              <a:t>д.858 л.22-29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2880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5396487" cy="34814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01008"/>
            <a:ext cx="5004048" cy="327204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859" y="53581"/>
            <a:ext cx="2250557" cy="3544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3491080" cy="26705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6365781"/>
            <a:ext cx="2597623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</a:t>
            </a:r>
            <a:r>
              <a:rPr lang="ru-RU" sz="1600" b="1" dirty="0" smtClean="0"/>
              <a:t>оп.1 </a:t>
            </a:r>
            <a:r>
              <a:rPr lang="ru-RU" sz="1600" b="1" dirty="0" smtClean="0"/>
              <a:t>д.858 л.22-29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8061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4866"/>
            <a:ext cx="6552728" cy="48943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737448"/>
            <a:ext cx="2243264" cy="564388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660232" y="638132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л.207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614640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43585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4896544" cy="39877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340768"/>
            <a:ext cx="3958666" cy="4865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83398"/>
            <a:ext cx="3142488" cy="258775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6056" y="764704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л.214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516216" y="6381327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л.220</a:t>
            </a:r>
            <a:endParaRPr lang="ru-RU" sz="1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923928" y="660432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л.209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6181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862044" cy="6453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7"/>
            <a:ext cx="3077403" cy="6060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4355976" y="644477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84281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676456" cy="39341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" t="214" r="-598" b="69906"/>
          <a:stretch/>
        </p:blipFill>
        <p:spPr>
          <a:xfrm>
            <a:off x="251520" y="4044888"/>
            <a:ext cx="2362992" cy="27876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857" b="33280"/>
          <a:stretch/>
        </p:blipFill>
        <p:spPr>
          <a:xfrm>
            <a:off x="2555776" y="4044887"/>
            <a:ext cx="2033972" cy="2787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799"/>
          <a:stretch/>
        </p:blipFill>
        <p:spPr>
          <a:xfrm>
            <a:off x="4589748" y="4050796"/>
            <a:ext cx="2286508" cy="28225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0615"/>
          <a:stretch/>
        </p:blipFill>
        <p:spPr>
          <a:xfrm>
            <a:off x="6847874" y="4050796"/>
            <a:ext cx="2116614" cy="278176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83760" y="692696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л.212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79521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3168352" cy="65018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542" y="188640"/>
            <a:ext cx="5558376" cy="65018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87624" y="6578989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9265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1"/>
            <a:ext cx="6480720" cy="66818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376637"/>
            <a:ext cx="2349648" cy="3894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588224" y="649282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л.219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1494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" y="2842615"/>
            <a:ext cx="2806897" cy="3704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090" y="5111"/>
            <a:ext cx="2638055" cy="468987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168" b="73379"/>
          <a:stretch/>
        </p:blipFill>
        <p:spPr>
          <a:xfrm>
            <a:off x="209938" y="155482"/>
            <a:ext cx="6383984" cy="13944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64" y="3570903"/>
            <a:ext cx="2938568" cy="2248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8" t="66818" r="830" b="991"/>
          <a:stretch/>
        </p:blipFill>
        <p:spPr>
          <a:xfrm>
            <a:off x="5862609" y="4453028"/>
            <a:ext cx="3186779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467544" y="1549953"/>
            <a:ext cx="596794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День города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стал для каширян уже праздником традиционным.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И каждый год его устроителям хочется привнести что-то новое, интересное…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966056" y="6176177"/>
            <a:ext cx="2686064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л.223-225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0643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31" t="1909" r="3673" b="79679"/>
          <a:stretch/>
        </p:blipFill>
        <p:spPr>
          <a:xfrm>
            <a:off x="4788024" y="58508"/>
            <a:ext cx="3944360" cy="13365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697" y="1472355"/>
            <a:ext cx="2000732" cy="29388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11" y="58508"/>
            <a:ext cx="1747913" cy="336937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745" y="1472355"/>
            <a:ext cx="2438172" cy="28083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876" y="4169879"/>
            <a:ext cx="1624584" cy="25694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013" y="3809940"/>
            <a:ext cx="2128649" cy="295645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13" y="3645024"/>
            <a:ext cx="1876507" cy="302433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33" y="73108"/>
            <a:ext cx="2534863" cy="368158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277" r="68501" b="23014"/>
          <a:stretch/>
        </p:blipFill>
        <p:spPr>
          <a:xfrm>
            <a:off x="2002357" y="5288168"/>
            <a:ext cx="3218656" cy="11043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03" t="40133" r="33469" b="46379"/>
          <a:stretch/>
        </p:blipFill>
        <p:spPr>
          <a:xfrm>
            <a:off x="1846724" y="3861048"/>
            <a:ext cx="3805396" cy="117918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002357" y="6484286"/>
            <a:ext cx="2686064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</a:t>
            </a:r>
            <a:r>
              <a:rPr lang="ru-RU" sz="1600" b="1" dirty="0" smtClean="0"/>
              <a:t>д.93 л.223-225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1455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1340768"/>
            <a:ext cx="702474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/>
              <a:t>В этой виртуальной выставке мы постарались объединить  сразу несколько лет празднования </a:t>
            </a:r>
            <a:r>
              <a:rPr lang="ru-RU" sz="2700" dirty="0" smtClean="0"/>
              <a:t>Дня рождения </a:t>
            </a:r>
            <a:r>
              <a:rPr lang="ru-RU" sz="2400" dirty="0" smtClean="0"/>
              <a:t>нашего </a:t>
            </a:r>
            <a:r>
              <a:rPr lang="ru-RU" sz="2400" dirty="0" smtClean="0"/>
              <a:t>города,</a:t>
            </a:r>
            <a:br>
              <a:rPr lang="ru-RU" sz="2400" dirty="0" smtClean="0"/>
            </a:br>
            <a:r>
              <a:rPr lang="ru-RU" sz="2400" dirty="0" smtClean="0"/>
              <a:t>начиная </a:t>
            </a:r>
            <a:r>
              <a:rPr lang="ru-RU" sz="2400" dirty="0" smtClean="0"/>
              <a:t>с 1999 по </a:t>
            </a:r>
            <a:r>
              <a:rPr lang="ru-RU" sz="2400" dirty="0" smtClean="0"/>
              <a:t>2001(юбилейный) </a:t>
            </a:r>
            <a:r>
              <a:rPr lang="ru-RU" sz="2400" dirty="0" smtClean="0"/>
              <a:t>годы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endParaRPr lang="ru-RU" sz="27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4537357"/>
            <a:ext cx="3450720" cy="2157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460" y="2132528"/>
            <a:ext cx="3342708" cy="217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8" y="2780928"/>
            <a:ext cx="2404848" cy="388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66" y="3219935"/>
            <a:ext cx="2659403" cy="300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217467" y="2129080"/>
            <a:ext cx="35283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dirty="0">
                <a:solidFill>
                  <a:schemeClr val="accent2">
                    <a:lumMod val="75000"/>
                  </a:schemeClr>
                </a:solidFill>
              </a:rPr>
              <a:t>Приятных </a:t>
            </a:r>
            <a:r>
              <a:rPr lang="ru-RU" sz="2800" dirty="0">
                <a:solidFill>
                  <a:schemeClr val="accent2">
                    <a:lumMod val="75000"/>
                  </a:schemeClr>
                </a:solidFill>
              </a:rPr>
              <a:t>воспоминаний!</a:t>
            </a:r>
          </a:p>
        </p:txBody>
      </p:sp>
    </p:spTree>
    <p:extLst>
      <p:ext uri="{BB962C8B-B14F-4D97-AF65-F5344CB8AC3E}">
        <p14:creationId xmlns:p14="http://schemas.microsoft.com/office/powerpoint/2010/main" val="281353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 2021 году у Каширы очередной ЮБИЛЕЙ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chemeClr val="accent6">
                    <a:lumMod val="75000"/>
                  </a:schemeClr>
                </a:solidFill>
              </a:rPr>
              <a:t>665 лет!</a:t>
            </a:r>
            <a:endParaRPr lang="ru-RU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87624" y="836712"/>
            <a:ext cx="30243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День города </a:t>
            </a:r>
            <a:r>
              <a:rPr lang="ru-RU" sz="1600" dirty="0" smtClean="0"/>
              <a:t>– это праздник, который проник в души людей.</a:t>
            </a:r>
          </a:p>
          <a:p>
            <a:r>
              <a:rPr lang="ru-RU" sz="1600" dirty="0" smtClean="0"/>
              <a:t>Он возрождает так необходимое патриотическое чувство малой родины.</a:t>
            </a:r>
          </a:p>
          <a:p>
            <a:r>
              <a:rPr lang="ru-RU" sz="1600" dirty="0" smtClean="0"/>
              <a:t> У </a:t>
            </a:r>
            <a:r>
              <a:rPr lang="ru-RU" sz="2000" dirty="0" smtClean="0"/>
              <a:t>Каширы</a:t>
            </a:r>
            <a:r>
              <a:rPr lang="ru-RU" sz="1600" dirty="0" smtClean="0"/>
              <a:t> богатая история – это красивый, неповторимый древний окский город.</a:t>
            </a:r>
          </a:p>
          <a:p>
            <a:r>
              <a:rPr lang="ru-RU" sz="1600" dirty="0" smtClean="0"/>
              <a:t>Эту красоту невозможно не любить.</a:t>
            </a:r>
          </a:p>
          <a:p>
            <a:r>
              <a:rPr lang="ru-RU" sz="1600" dirty="0" smtClean="0"/>
              <a:t>Любовь к своему краю, гордость за него воспитывает и ставший традиционным праздник – </a:t>
            </a:r>
            <a:r>
              <a:rPr lang="ru-RU" dirty="0" smtClean="0"/>
              <a:t>День города.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7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137" y="176919"/>
            <a:ext cx="3386094" cy="1143000"/>
          </a:xfrm>
        </p:spPr>
        <p:txBody>
          <a:bodyPr>
            <a:noAutofit/>
          </a:bodyPr>
          <a:lstStyle/>
          <a:p>
            <a:r>
              <a:rPr lang="ru-RU" sz="5400" dirty="0" smtClean="0"/>
              <a:t>1999 год</a:t>
            </a:r>
            <a:endParaRPr lang="ru-RU" sz="5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60" y="4168535"/>
            <a:ext cx="4032448" cy="24639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10" y="1484784"/>
            <a:ext cx="3648405" cy="23762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17032"/>
            <a:ext cx="4552595" cy="293983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32838" y="783288"/>
            <a:ext cx="468052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Пожалуй, лишь на празднование дня города можно увидеть – как же нас много! Людей, живущих в небольшом, но таком уютном, милом сердцу каждого подмосковном уголке.</a:t>
            </a:r>
          </a:p>
          <a:p>
            <a:pPr algn="ctr"/>
            <a:endParaRPr lang="ru-RU" dirty="0" smtClean="0"/>
          </a:p>
          <a:p>
            <a:pPr algn="ctr"/>
            <a:r>
              <a:rPr lang="ru-RU" sz="1600" dirty="0" smtClean="0"/>
              <a:t>И как бы не ворчали скептики – мол, пир во время чумы, - а праздники такие нужны.</a:t>
            </a:r>
          </a:p>
          <a:p>
            <a:pPr algn="ctr"/>
            <a:r>
              <a:rPr lang="ru-RU" sz="1600" dirty="0" smtClean="0"/>
              <a:t>Прочь грустные мысли, прочь бесконечные заботы – пусть на несколько часов!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681720" y="44624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Кашире 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643 </a:t>
            </a:r>
            <a:r>
              <a:rPr lang="ru-RU" dirty="0">
                <a:solidFill>
                  <a:schemeClr val="bg1"/>
                </a:solidFill>
              </a:rPr>
              <a:t>года!</a:t>
            </a:r>
          </a:p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4960" y="386104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л.245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75856" y="6545365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л.250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8853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2760146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256604"/>
            <a:ext cx="2736304" cy="4219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697" y="1724195"/>
            <a:ext cx="2789898" cy="4277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5634899"/>
            <a:ext cx="5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Распоряжение Главы Каширского района</a:t>
            </a:r>
          </a:p>
          <a:p>
            <a:r>
              <a:rPr lang="ru-RU" sz="1600" dirty="0" smtClean="0"/>
              <a:t>Московской области о проведении</a:t>
            </a:r>
          </a:p>
          <a:p>
            <a:r>
              <a:rPr lang="ru-RU" sz="1600" dirty="0" smtClean="0"/>
              <a:t>Дня города в 1999 году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07780" y="6174252"/>
            <a:ext cx="2592288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д.691 135-137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8350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2975883" cy="4562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932" y="1196753"/>
            <a:ext cx="2944412" cy="4497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344" y="2413814"/>
            <a:ext cx="2790864" cy="4303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39552" y="5634899"/>
            <a:ext cx="5955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Приложение к распоряжению</a:t>
            </a:r>
          </a:p>
          <a:p>
            <a:r>
              <a:rPr lang="ru-RU" sz="1600" dirty="0" smtClean="0"/>
              <a:t>лавы Каширского района Московской области о проведении Дня города в 1999 году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6494282"/>
            <a:ext cx="2592288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Ф.69 оп.1 д.691 138-140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972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548680"/>
            <a:ext cx="4454564" cy="3312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2" y="4006154"/>
            <a:ext cx="4715256" cy="28681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2127" y="1124744"/>
            <a:ext cx="3113436" cy="489074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2040" y="6525344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л.142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18864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л.230</a:t>
            </a:r>
            <a:endParaRPr lang="ru-RU" sz="16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77229" y="899538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л.244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37474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22" t="10297" r="9625" b="1783"/>
          <a:stretch/>
        </p:blipFill>
        <p:spPr>
          <a:xfrm>
            <a:off x="179512" y="116632"/>
            <a:ext cx="3104680" cy="6564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9" t="7150" r="9035" b="6118"/>
          <a:stretch/>
        </p:blipFill>
        <p:spPr>
          <a:xfrm>
            <a:off x="6084168" y="734258"/>
            <a:ext cx="2879002" cy="5948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617" y="1281142"/>
            <a:ext cx="2683315" cy="42351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0154" y="5589240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л.205</a:t>
            </a:r>
            <a:endParaRPr lang="ru-RU" sz="1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49914" y="6569311"/>
            <a:ext cx="2160240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д.85 л.244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9890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426" y="52614"/>
            <a:ext cx="3600518" cy="114300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2000 год</a:t>
            </a:r>
            <a:endParaRPr lang="ru-RU" sz="5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8" y="4221088"/>
            <a:ext cx="3340735" cy="2563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3295124"/>
            <a:ext cx="4896544" cy="3398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26" y="1268760"/>
            <a:ext cx="3340735" cy="2823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681720" y="44624"/>
            <a:ext cx="33123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</a:rPr>
              <a:t>Кашире -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2400" dirty="0" smtClean="0">
                <a:solidFill>
                  <a:schemeClr val="bg1"/>
                </a:solidFill>
              </a:rPr>
              <a:t>644 </a:t>
            </a:r>
            <a:r>
              <a:rPr lang="ru-RU" dirty="0">
                <a:solidFill>
                  <a:schemeClr val="bg1"/>
                </a:solidFill>
              </a:rPr>
              <a:t>года!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43808" y="6615654"/>
            <a:ext cx="2664296" cy="2230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/>
              <a:t>Ф.43 оп.1 д.88 л.234-235</a:t>
            </a:r>
            <a:endParaRPr lang="ru-RU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851920" y="908720"/>
            <a:ext cx="4680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Праздник города уже в который раз показывает, что нам есть чем гордиться – это наши люди.</a:t>
            </a:r>
          </a:p>
          <a:p>
            <a:pPr algn="ctr"/>
            <a:r>
              <a:rPr lang="ru-RU" sz="1600" dirty="0" smtClean="0"/>
              <a:t> И те кто организовал, и те кто пришел разделить со всеми общую радость.</a:t>
            </a:r>
          </a:p>
          <a:p>
            <a:pPr algn="ctr"/>
            <a:r>
              <a:rPr lang="ru-RU" sz="1600" dirty="0" smtClean="0"/>
              <a:t>30 июля шел дождь, но даже в ливень ощущаешь вкус праздника, который при любой погоде и при любых обстоятельствах всегда с тобой!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36607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338</TotalTime>
  <Words>582</Words>
  <Application>Microsoft Office PowerPoint</Application>
  <PresentationFormat>Экран (4:3)</PresentationFormat>
  <Paragraphs>85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Остин</vt:lpstr>
      <vt:lpstr>Навстречу 665-летию</vt:lpstr>
      <vt:lpstr>Близится юбилей нашего города - 665 лет КАШИРЕ!</vt:lpstr>
      <vt:lpstr>В этой виртуальной выставке мы постарались объединить  сразу несколько лет празднования Дня рождения нашего города, начиная с 1999 по 2001(юбилейный) годы. </vt:lpstr>
      <vt:lpstr>1999 год</vt:lpstr>
      <vt:lpstr>Презентация PowerPoint</vt:lpstr>
      <vt:lpstr>Презентация PowerPoint</vt:lpstr>
      <vt:lpstr>Презентация PowerPoint</vt:lpstr>
      <vt:lpstr>Презентация PowerPoint</vt:lpstr>
      <vt:lpstr>2000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2001 год: КАШИРЕ 645 лет!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2021 году у Каширы очередной ЮБИЛЕЙ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Навстречу 665-летию</dc:title>
  <dc:creator>win</dc:creator>
  <cp:lastModifiedBy>win</cp:lastModifiedBy>
  <cp:revision>48</cp:revision>
  <dcterms:created xsi:type="dcterms:W3CDTF">2021-06-30T07:39:51Z</dcterms:created>
  <dcterms:modified xsi:type="dcterms:W3CDTF">2021-07-09T07:09:14Z</dcterms:modified>
</cp:coreProperties>
</file>